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9" r:id="rId9"/>
    <p:sldId id="265" r:id="rId10"/>
    <p:sldId id="263" r:id="rId11"/>
    <p:sldId id="264" r:id="rId12"/>
    <p:sldId id="267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Merriweather" panose="00000500000000000000" pitchFamily="2" charset="0"/>
      <p:regular r:id="rId19"/>
      <p:bold r:id="rId20"/>
    </p:embeddedFont>
    <p:embeddedFont>
      <p:font typeface="Merriweather Light" panose="00000400000000000000" pitchFamily="2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9DFF"/>
    <a:srgbClr val="6A88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0555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4193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57870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MambaVision: A Hybrid Mamba-Transformer Vision Backbone</a:t>
            </a:r>
            <a:endParaRPr lang="en-US" sz="4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6380" y="445056"/>
            <a:ext cx="3385661" cy="404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Practical Applications</a:t>
            </a:r>
            <a:endParaRPr lang="en-US" sz="2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80" y="1213723"/>
            <a:ext cx="5162074" cy="51620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30885" y="1193483"/>
            <a:ext cx="2548057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Primary Applications: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130885" y="1678900"/>
            <a:ext cx="364093" cy="364093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191607" y="1709261"/>
            <a:ext cx="242649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656784" y="1734503"/>
            <a:ext cx="202299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Image Classification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656784" y="2149078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Medical imaging diagnosis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6656784" y="2464475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Satellite image analysis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656784" y="2779871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Industrial quality control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656784" y="3095268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Content moderation systems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10202347" y="1678900"/>
            <a:ext cx="364093" cy="364093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263068" y="1709261"/>
            <a:ext cx="242649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728246" y="1734503"/>
            <a:ext cx="202299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 Detection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0728246" y="2149078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Autonomous vehicle perception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10728246" y="2464475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Security and surveillance systems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10728246" y="2779871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Retail analytics and inventory</a:t>
            </a:r>
            <a:endParaRPr lang="en-US" sz="1250" dirty="0"/>
          </a:p>
        </p:txBody>
      </p:sp>
      <p:sp>
        <p:nvSpPr>
          <p:cNvPr id="18" name="Text 15"/>
          <p:cNvSpPr/>
          <p:nvPr/>
        </p:nvSpPr>
        <p:spPr>
          <a:xfrm>
            <a:off x="10728246" y="3095268"/>
            <a:ext cx="3343275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Robotics and automation</a:t>
            </a:r>
            <a:endParaRPr lang="en-US" sz="1250" dirty="0"/>
          </a:p>
        </p:txBody>
      </p:sp>
      <p:sp>
        <p:nvSpPr>
          <p:cNvPr id="19" name="Shape 16"/>
          <p:cNvSpPr/>
          <p:nvPr/>
        </p:nvSpPr>
        <p:spPr>
          <a:xfrm>
            <a:off x="6130885" y="3677722"/>
            <a:ext cx="364093" cy="364093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6191607" y="3708083"/>
            <a:ext cx="242649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6656784" y="3733324"/>
            <a:ext cx="2338030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Semantic Segmentation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6656784" y="4147899"/>
            <a:ext cx="7414736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Medical image segmentation</a:t>
            </a:r>
            <a:endParaRPr lang="en-US" sz="1250" dirty="0"/>
          </a:p>
        </p:txBody>
      </p:sp>
      <p:sp>
        <p:nvSpPr>
          <p:cNvPr id="23" name="Text 20"/>
          <p:cNvSpPr/>
          <p:nvPr/>
        </p:nvSpPr>
        <p:spPr>
          <a:xfrm>
            <a:off x="6656784" y="4463296"/>
            <a:ext cx="7414736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Remote sensing and mapping</a:t>
            </a:r>
            <a:endParaRPr lang="en-US" sz="1250" dirty="0"/>
          </a:p>
        </p:txBody>
      </p:sp>
      <p:sp>
        <p:nvSpPr>
          <p:cNvPr id="24" name="Text 21"/>
          <p:cNvSpPr/>
          <p:nvPr/>
        </p:nvSpPr>
        <p:spPr>
          <a:xfrm>
            <a:off x="6656784" y="4778692"/>
            <a:ext cx="7414736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Autonomous navigation</a:t>
            </a:r>
            <a:endParaRPr lang="en-US" sz="1250" dirty="0"/>
          </a:p>
        </p:txBody>
      </p:sp>
      <p:sp>
        <p:nvSpPr>
          <p:cNvPr id="25" name="Text 22"/>
          <p:cNvSpPr/>
          <p:nvPr/>
        </p:nvSpPr>
        <p:spPr>
          <a:xfrm>
            <a:off x="6656784" y="5094089"/>
            <a:ext cx="7414736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Augmented reality applications</a:t>
            </a:r>
            <a:endParaRPr lang="en-US" sz="1250" dirty="0"/>
          </a:p>
        </p:txBody>
      </p:sp>
      <p:sp>
        <p:nvSpPr>
          <p:cNvPr id="26" name="Text 23"/>
          <p:cNvSpPr/>
          <p:nvPr/>
        </p:nvSpPr>
        <p:spPr>
          <a:xfrm>
            <a:off x="566380" y="6800493"/>
            <a:ext cx="2427565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Industry Impact:</a:t>
            </a:r>
            <a:endParaRPr lang="en-US" sz="1900" dirty="0"/>
          </a:p>
        </p:txBody>
      </p:sp>
      <p:pic>
        <p:nvPicPr>
          <p:cNvPr id="2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80" y="7346513"/>
            <a:ext cx="404574" cy="404574"/>
          </a:xfrm>
          <a:prstGeom prst="rect">
            <a:avLst/>
          </a:prstGeom>
        </p:spPr>
      </p:pic>
      <p:sp>
        <p:nvSpPr>
          <p:cNvPr id="28" name="Text 24"/>
          <p:cNvSpPr/>
          <p:nvPr/>
        </p:nvSpPr>
        <p:spPr>
          <a:xfrm>
            <a:off x="1173242" y="7442597"/>
            <a:ext cx="202299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Healthcare</a:t>
            </a:r>
            <a:endParaRPr lang="en-US" sz="1550" dirty="0"/>
          </a:p>
        </p:txBody>
      </p:sp>
      <p:sp>
        <p:nvSpPr>
          <p:cNvPr id="29" name="Text 25"/>
          <p:cNvSpPr/>
          <p:nvPr/>
        </p:nvSpPr>
        <p:spPr>
          <a:xfrm>
            <a:off x="1173242" y="7681916"/>
            <a:ext cx="3757493" cy="517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Faster medical image analysis with maintained accuracy</a:t>
            </a:r>
            <a:endParaRPr lang="en-US" sz="1250" dirty="0"/>
          </a:p>
        </p:txBody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023" y="7346513"/>
            <a:ext cx="404574" cy="404574"/>
          </a:xfrm>
          <a:prstGeom prst="rect">
            <a:avLst/>
          </a:prstGeom>
        </p:spPr>
      </p:pic>
      <p:sp>
        <p:nvSpPr>
          <p:cNvPr id="31" name="Text 26"/>
          <p:cNvSpPr/>
          <p:nvPr/>
        </p:nvSpPr>
        <p:spPr>
          <a:xfrm>
            <a:off x="5739884" y="7442597"/>
            <a:ext cx="2109668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Autonomous Systems</a:t>
            </a:r>
            <a:endParaRPr lang="en-US" sz="1550" dirty="0"/>
          </a:p>
        </p:txBody>
      </p:sp>
      <p:sp>
        <p:nvSpPr>
          <p:cNvPr id="32" name="Text 27"/>
          <p:cNvSpPr/>
          <p:nvPr/>
        </p:nvSpPr>
        <p:spPr>
          <a:xfrm>
            <a:off x="5739884" y="7792403"/>
            <a:ext cx="375749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real-time perception</a:t>
            </a:r>
            <a:endParaRPr lang="en-US" sz="1250" dirty="0"/>
          </a:p>
        </p:txBody>
      </p:sp>
      <p:pic>
        <p:nvPicPr>
          <p:cNvPr id="3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9665" y="7346513"/>
            <a:ext cx="404574" cy="404574"/>
          </a:xfrm>
          <a:prstGeom prst="rect">
            <a:avLst/>
          </a:prstGeom>
        </p:spPr>
      </p:pic>
      <p:sp>
        <p:nvSpPr>
          <p:cNvPr id="34" name="Text 28"/>
          <p:cNvSpPr/>
          <p:nvPr/>
        </p:nvSpPr>
        <p:spPr>
          <a:xfrm>
            <a:off x="10306526" y="7442597"/>
            <a:ext cx="202299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Edge Computing</a:t>
            </a:r>
            <a:endParaRPr lang="en-US" sz="1550" dirty="0"/>
          </a:p>
        </p:txBody>
      </p:sp>
      <p:sp>
        <p:nvSpPr>
          <p:cNvPr id="35" name="Text 29"/>
          <p:cNvSpPr/>
          <p:nvPr/>
        </p:nvSpPr>
        <p:spPr>
          <a:xfrm>
            <a:off x="10306526" y="7792403"/>
            <a:ext cx="375749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device deployment, IoT applications</a:t>
            </a:r>
            <a:endParaRPr lang="en-US" sz="12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5905" y="678537"/>
            <a:ext cx="5003363" cy="411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Research Impact &amp; Future Work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75905" y="1439466"/>
            <a:ext cx="2843689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Research Contributions: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575905" y="1932980"/>
            <a:ext cx="6538555" cy="1701284"/>
          </a:xfrm>
          <a:prstGeom prst="roundRect">
            <a:avLst>
              <a:gd name="adj" fmla="val 4062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63310" y="2120384"/>
            <a:ext cx="243947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Architectural Innovation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63310" y="2542103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First successful Mamba-Transformer hybrid for vision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63310" y="2862858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Systematic study of optimal block arrangements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63310" y="3183612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Comprehensive ablation studies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575905" y="3798808"/>
            <a:ext cx="6538555" cy="1701284"/>
          </a:xfrm>
          <a:prstGeom prst="roundRect">
            <a:avLst>
              <a:gd name="adj" fmla="val 4062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3310" y="3986213"/>
            <a:ext cx="2418993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 Breakthrough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3310" y="4407932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complexity global modeling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63310" y="4728686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New paradigm for efficient vision architectures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63310" y="5049441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Bridge between sequence models and computer vision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575905" y="5664637"/>
            <a:ext cx="6538555" cy="1701284"/>
          </a:xfrm>
          <a:prstGeom prst="roundRect">
            <a:avLst>
              <a:gd name="adj" fmla="val 4062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63310" y="5852041"/>
            <a:ext cx="2056924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Empirical Validation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3310" y="6273760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State-of-the-art results across multiple benchmarks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763310" y="6594515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Demonstrates practical viability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763310" y="6915269"/>
            <a:ext cx="6163747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Opens new research directions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7523559" y="1439466"/>
            <a:ext cx="3265051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Research Directions:</a:t>
            </a:r>
            <a:endParaRPr lang="en-US" sz="1900" dirty="0"/>
          </a:p>
        </p:txBody>
      </p:sp>
      <p:sp>
        <p:nvSpPr>
          <p:cNvPr id="20" name="Shape 18"/>
          <p:cNvSpPr/>
          <p:nvPr/>
        </p:nvSpPr>
        <p:spPr>
          <a:xfrm>
            <a:off x="10781348" y="1932980"/>
            <a:ext cx="22860" cy="5060513"/>
          </a:xfrm>
          <a:prstGeom prst="roundRect">
            <a:avLst>
              <a:gd name="adj" fmla="val 302331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10136922" y="2106573"/>
            <a:ext cx="493633" cy="22860"/>
          </a:xfrm>
          <a:prstGeom prst="roundRect">
            <a:avLst>
              <a:gd name="adj" fmla="val 302331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10607695" y="1932980"/>
            <a:ext cx="370165" cy="3701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0669310" y="1963757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900" dirty="0"/>
          </a:p>
        </p:txBody>
      </p:sp>
      <p:sp>
        <p:nvSpPr>
          <p:cNvPr id="24" name="Text 22"/>
          <p:cNvSpPr/>
          <p:nvPr/>
        </p:nvSpPr>
        <p:spPr>
          <a:xfrm>
            <a:off x="7523559" y="1989534"/>
            <a:ext cx="2446496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Architectural Exploration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523559" y="2668429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Different hybrid arrangements and ratios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7523559" y="3252430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Multi-scale and hierarchical variants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7523559" y="3836432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Task-specific architectural adaptations</a:t>
            </a:r>
            <a:endParaRPr lang="en-US" sz="1250" dirty="0"/>
          </a:p>
        </p:txBody>
      </p:sp>
      <p:sp>
        <p:nvSpPr>
          <p:cNvPr id="28" name="Shape 26"/>
          <p:cNvSpPr/>
          <p:nvPr/>
        </p:nvSpPr>
        <p:spPr>
          <a:xfrm>
            <a:off x="10955000" y="3093839"/>
            <a:ext cx="493633" cy="22860"/>
          </a:xfrm>
          <a:prstGeom prst="roundRect">
            <a:avLst>
              <a:gd name="adj" fmla="val 302331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10607695" y="2920246"/>
            <a:ext cx="370165" cy="3701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669310" y="295102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900" dirty="0"/>
          </a:p>
        </p:txBody>
      </p:sp>
      <p:sp>
        <p:nvSpPr>
          <p:cNvPr id="31" name="Text 29"/>
          <p:cNvSpPr/>
          <p:nvPr/>
        </p:nvSpPr>
        <p:spPr>
          <a:xfrm>
            <a:off x="11615499" y="2976801"/>
            <a:ext cx="2446615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Optimization and Deployment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615499" y="3655695"/>
            <a:ext cx="2446615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Hardware-optimized implementations</a:t>
            </a:r>
            <a:endParaRPr lang="en-US" sz="1250" dirty="0"/>
          </a:p>
        </p:txBody>
      </p:sp>
      <p:sp>
        <p:nvSpPr>
          <p:cNvPr id="33" name="Text 31"/>
          <p:cNvSpPr/>
          <p:nvPr/>
        </p:nvSpPr>
        <p:spPr>
          <a:xfrm>
            <a:off x="11615499" y="4239697"/>
            <a:ext cx="2446615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Quantization and compression techniques</a:t>
            </a:r>
            <a:endParaRPr lang="en-US" sz="1250" dirty="0"/>
          </a:p>
        </p:txBody>
      </p:sp>
      <p:sp>
        <p:nvSpPr>
          <p:cNvPr id="34" name="Text 32"/>
          <p:cNvSpPr/>
          <p:nvPr/>
        </p:nvSpPr>
        <p:spPr>
          <a:xfrm>
            <a:off x="11615499" y="4823698"/>
            <a:ext cx="2446615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Edge deployment strategies</a:t>
            </a:r>
            <a:endParaRPr lang="en-US" sz="1250" dirty="0"/>
          </a:p>
        </p:txBody>
      </p:sp>
      <p:sp>
        <p:nvSpPr>
          <p:cNvPr id="35" name="Shape 33"/>
          <p:cNvSpPr/>
          <p:nvPr/>
        </p:nvSpPr>
        <p:spPr>
          <a:xfrm>
            <a:off x="10136922" y="4865608"/>
            <a:ext cx="493633" cy="22860"/>
          </a:xfrm>
          <a:prstGeom prst="roundRect">
            <a:avLst>
              <a:gd name="adj" fmla="val 302331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10607695" y="4692015"/>
            <a:ext cx="370165" cy="3701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10669310" y="4722793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1900" dirty="0"/>
          </a:p>
        </p:txBody>
      </p:sp>
      <p:sp>
        <p:nvSpPr>
          <p:cNvPr id="38" name="Text 36"/>
          <p:cNvSpPr/>
          <p:nvPr/>
        </p:nvSpPr>
        <p:spPr>
          <a:xfrm>
            <a:off x="7731085" y="4748570"/>
            <a:ext cx="223897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Application Expansion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523559" y="5170289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Video understanding and temporal modeling</a:t>
            </a:r>
            <a:endParaRPr lang="en-US" sz="1250" dirty="0"/>
          </a:p>
        </p:txBody>
      </p:sp>
      <p:sp>
        <p:nvSpPr>
          <p:cNvPr id="40" name="Text 38"/>
          <p:cNvSpPr/>
          <p:nvPr/>
        </p:nvSpPr>
        <p:spPr>
          <a:xfrm>
            <a:off x="7523559" y="5754291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3D vision and point cloud processing</a:t>
            </a:r>
            <a:endParaRPr lang="en-US" sz="1250" dirty="0"/>
          </a:p>
        </p:txBody>
      </p:sp>
      <p:sp>
        <p:nvSpPr>
          <p:cNvPr id="41" name="Text 39"/>
          <p:cNvSpPr/>
          <p:nvPr/>
        </p:nvSpPr>
        <p:spPr>
          <a:xfrm>
            <a:off x="7523559" y="6338292"/>
            <a:ext cx="2446496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Multi-modal learning integration</a:t>
            </a:r>
            <a:endParaRPr lang="en-US" sz="12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344" y="800219"/>
            <a:ext cx="3985260" cy="419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&amp; Takeaways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69344" y="1420416"/>
            <a:ext cx="414278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Insights from MambaVision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469344" y="1956792"/>
            <a:ext cx="134064" cy="167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050" dirty="0"/>
          </a:p>
        </p:txBody>
      </p:sp>
      <p:sp>
        <p:nvSpPr>
          <p:cNvPr id="5" name="Shape 3"/>
          <p:cNvSpPr/>
          <p:nvPr/>
        </p:nvSpPr>
        <p:spPr>
          <a:xfrm>
            <a:off x="469344" y="2169438"/>
            <a:ext cx="4474488" cy="1524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469344" y="2266950"/>
            <a:ext cx="1676519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Paradigm Shift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469344" y="2556867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 architectures represent the future of deep learning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69344" y="281844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combination outperforms pure approaches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69344" y="308002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 and performance are no longer mutually exclusive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5077897" y="1956792"/>
            <a:ext cx="134064" cy="167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050" dirty="0"/>
          </a:p>
        </p:txBody>
      </p:sp>
      <p:sp>
        <p:nvSpPr>
          <p:cNvPr id="11" name="Shape 9"/>
          <p:cNvSpPr/>
          <p:nvPr/>
        </p:nvSpPr>
        <p:spPr>
          <a:xfrm>
            <a:off x="5077897" y="2169438"/>
            <a:ext cx="4474488" cy="1524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077897" y="2266950"/>
            <a:ext cx="1717119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Technical Innovation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5077897" y="2556867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State space models successfully adapted for computer vision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5077897" y="281844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complexity achieves global modeling capabilities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5077897" y="308002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Flexible</a:t>
            </a: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design enables task-specific optimizations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9686449" y="1956792"/>
            <a:ext cx="134064" cy="167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9686449" y="2169438"/>
            <a:ext cx="4474488" cy="1524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686449" y="2266950"/>
            <a:ext cx="1676519" cy="209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Practical Impact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9686449" y="2556867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Immediate applications in industry and research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9686449" y="281844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Enables new possibilities for edge and mobile deployment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9686449" y="3080028"/>
            <a:ext cx="447448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 for next-generation vision systems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469344" y="3596283"/>
            <a:ext cx="3499723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MambaVision Matters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1456074" y="4199632"/>
            <a:ext cx="2011799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 Researchers</a:t>
            </a:r>
            <a:endParaRPr lang="en-US" sz="1550" dirty="0">
              <a:solidFill>
                <a:srgbClr val="609DFF"/>
              </a:solidFill>
            </a:endParaRPr>
          </a:p>
        </p:txBody>
      </p:sp>
      <p:sp>
        <p:nvSpPr>
          <p:cNvPr id="24" name="Text 22"/>
          <p:cNvSpPr/>
          <p:nvPr/>
        </p:nvSpPr>
        <p:spPr>
          <a:xfrm>
            <a:off x="469344" y="4652248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New research direction combining SSMs and transformers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469344" y="4913828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Template for future hybrid architecture exploration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469344" y="5175409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alternative to transformer-heavy models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8249263" y="4208296"/>
            <a:ext cx="2011799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</a:t>
            </a:r>
            <a:r>
              <a:rPr lang="en-US" sz="1550" dirty="0">
                <a:solidFill>
                  <a:srgbClr val="01318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5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Practitioners</a:t>
            </a:r>
            <a:endParaRPr lang="en-US" sz="1550" dirty="0">
              <a:solidFill>
                <a:srgbClr val="609DFF"/>
              </a:solidFill>
            </a:endParaRPr>
          </a:p>
        </p:txBody>
      </p:sp>
      <p:sp>
        <p:nvSpPr>
          <p:cNvPr id="28" name="Text 26"/>
          <p:cNvSpPr/>
          <p:nvPr/>
        </p:nvSpPr>
        <p:spPr>
          <a:xfrm>
            <a:off x="7486412" y="4652248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Production-ready efficient vision backbone</a:t>
            </a: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7486412" y="4913828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Balanced performance and computational requirements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7486412" y="5175409"/>
            <a:ext cx="6682264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Flexible architecture for diverse applications</a:t>
            </a:r>
            <a:endParaRPr lang="en-US" sz="1050" dirty="0"/>
          </a:p>
        </p:txBody>
      </p:sp>
      <p:sp>
        <p:nvSpPr>
          <p:cNvPr id="31" name="Shape 29"/>
          <p:cNvSpPr/>
          <p:nvPr/>
        </p:nvSpPr>
        <p:spPr>
          <a:xfrm>
            <a:off x="469344" y="5654830"/>
            <a:ext cx="13691711" cy="24289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409849" y="6030992"/>
            <a:ext cx="2011799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041938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Bigger Picture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670441" y="6483548"/>
            <a:ext cx="13490615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 represents a fundamental shift toward </a:t>
            </a:r>
            <a:r>
              <a:rPr lang="en-US" sz="10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intelligent architectural design</a:t>
            </a: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- strategically combining the best aspects of different paradigms rather than relying on single architectural approaches.</a:t>
            </a:r>
            <a:endParaRPr lang="en-US" sz="1050" dirty="0"/>
          </a:p>
        </p:txBody>
      </p:sp>
      <p:sp>
        <p:nvSpPr>
          <p:cNvPr id="34" name="Shape 32"/>
          <p:cNvSpPr/>
          <p:nvPr/>
        </p:nvSpPr>
        <p:spPr>
          <a:xfrm>
            <a:off x="469344" y="5829895"/>
            <a:ext cx="15240" cy="1019175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469344" y="6999923"/>
            <a:ext cx="13691711" cy="429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hybrid approach signals a new era in computer vision where </a:t>
            </a:r>
            <a:r>
              <a:rPr lang="en-US" sz="10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 meets performance</a:t>
            </a:r>
            <a:r>
              <a:rPr lang="en-US" sz="1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opening doors to applications previously limited by computational constraints while maintaining the sophisticated modeling capabilities required for complex visual understanding tasks.</a:t>
            </a: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47963"/>
            <a:ext cx="9387364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Current Vision Architecture Limitations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63798" y="1958578"/>
            <a:ext cx="6327934" cy="3381018"/>
          </a:xfrm>
          <a:prstGeom prst="roundRect">
            <a:avLst>
              <a:gd name="adj" fmla="val 3066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63798" y="1958578"/>
            <a:ext cx="60960" cy="3381018"/>
          </a:xfrm>
          <a:prstGeom prst="roundRect">
            <a:avLst>
              <a:gd name="adj" fmla="val 170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202055" y="2235875"/>
            <a:ext cx="410241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CNNs (ResNet, EfficientNet)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202055" y="2769394"/>
            <a:ext cx="5712381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Excellent local feature extraction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202055" y="3319820"/>
            <a:ext cx="5712381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Limited receptive field for long-range dependencies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202055" y="4265057"/>
            <a:ext cx="5712381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Hierarchical but not globally aware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438549" y="1958578"/>
            <a:ext cx="6328053" cy="3381018"/>
          </a:xfrm>
          <a:prstGeom prst="roundRect">
            <a:avLst>
              <a:gd name="adj" fmla="val 3066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38549" y="1958578"/>
            <a:ext cx="60960" cy="3381018"/>
          </a:xfrm>
          <a:prstGeom prst="roundRect">
            <a:avLst>
              <a:gd name="adj" fmla="val 170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776805" y="2235875"/>
            <a:ext cx="388393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Vision Transformers (ViT)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7776805" y="2769394"/>
            <a:ext cx="5712500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Global attention and long-range modeling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776805" y="3319820"/>
            <a:ext cx="5712500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Quadratic complexity O(n²) with sequence length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776805" y="4265057"/>
            <a:ext cx="5712500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Computationally expensive for high-resolution images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3798" y="5709761"/>
            <a:ext cx="918114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Challenge: </a:t>
            </a:r>
            <a:r>
              <a:rPr lang="en-US" sz="29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 vs. Performance</a:t>
            </a: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trade-off</a:t>
            </a:r>
            <a:endParaRPr lang="en-US" sz="2900" dirty="0"/>
          </a:p>
        </p:txBody>
      </p:sp>
      <p:sp>
        <p:nvSpPr>
          <p:cNvPr id="16" name="Text 14"/>
          <p:cNvSpPr/>
          <p:nvPr/>
        </p:nvSpPr>
        <p:spPr>
          <a:xfrm>
            <a:off x="863798" y="676477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Fast models: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Limited representational capacity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7623929" y="676477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Accurate models: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Computationally prohibitive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489" y="529947"/>
            <a:ext cx="3854768" cy="481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What is </a:t>
            </a:r>
            <a:r>
              <a:rPr lang="en-US" sz="30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</a:t>
            </a:r>
            <a:r>
              <a:rPr lang="en-US" sz="3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?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74489" y="1204436"/>
            <a:ext cx="5414367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State Space Models (SSMs) Foundation:</a:t>
            </a:r>
            <a:endParaRPr lang="en-US" sz="2250" dirty="0"/>
          </a:p>
        </p:txBody>
      </p:sp>
      <p:sp>
        <p:nvSpPr>
          <p:cNvPr id="4" name="Shape 2"/>
          <p:cNvSpPr/>
          <p:nvPr/>
        </p:nvSpPr>
        <p:spPr>
          <a:xfrm>
            <a:off x="674489" y="1854875"/>
            <a:ext cx="13281422" cy="905828"/>
          </a:xfrm>
          <a:prstGeom prst="roundRect">
            <a:avLst>
              <a:gd name="adj" fmla="val 8937"/>
            </a:avLst>
          </a:prstGeom>
          <a:solidFill>
            <a:srgbClr val="1622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64964" y="1854875"/>
            <a:ext cx="13300472" cy="905828"/>
          </a:xfrm>
          <a:prstGeom prst="roundRect">
            <a:avLst>
              <a:gd name="adj" fmla="val 3192"/>
            </a:avLst>
          </a:prstGeom>
          <a:solidFill>
            <a:srgbClr val="1622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57607" y="1999417"/>
            <a:ext cx="12915186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h(t) = Ah(t-1) + Bx(t) # State evolution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y(t) = Ch(t) + Dx(t) # Output generation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4489" y="3049786"/>
            <a:ext cx="5277088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Innovation: </a:t>
            </a:r>
            <a:r>
              <a:rPr lang="en-US" sz="22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Selective State Spaces</a:t>
            </a:r>
            <a:endParaRPr lang="en-US" sz="2250" dirty="0"/>
          </a:p>
        </p:txBody>
      </p:sp>
      <p:sp>
        <p:nvSpPr>
          <p:cNvPr id="8" name="Shape 6"/>
          <p:cNvSpPr/>
          <p:nvPr/>
        </p:nvSpPr>
        <p:spPr>
          <a:xfrm>
            <a:off x="674489" y="3700224"/>
            <a:ext cx="433626" cy="43362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300758" y="3766423"/>
            <a:ext cx="242816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Dynamic Parameters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300758" y="4183261"/>
            <a:ext cx="364021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A, B, C matrices depend on input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5181838" y="3700224"/>
            <a:ext cx="433626" cy="43362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808107" y="3766423"/>
            <a:ext cx="24092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Complexity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5808107" y="4183261"/>
            <a:ext cx="364033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O(n) instead of O(n²) for attention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9689306" y="3700224"/>
            <a:ext cx="433626" cy="43362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0315575" y="3766423"/>
            <a:ext cx="24092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Selective Memory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0315575" y="4183261"/>
            <a:ext cx="3640336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Forget irrelevant, remember important information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74489" y="5089088"/>
            <a:ext cx="2891076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Mamba Works:</a:t>
            </a:r>
            <a:endParaRPr lang="en-US" sz="2250" dirty="0"/>
          </a:p>
        </p:txBody>
      </p:sp>
      <p:sp>
        <p:nvSpPr>
          <p:cNvPr id="18" name="Text 16"/>
          <p:cNvSpPr/>
          <p:nvPr/>
        </p:nvSpPr>
        <p:spPr>
          <a:xfrm>
            <a:off x="674489" y="5739527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Linear scaling with sequence length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74489" y="6115288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2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Selectivity: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Input-dependent parameter selection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74489" y="6491049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3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 Friendly: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Efficient parallelization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674489" y="6866811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4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Long Sequences: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Handles very long contexts effectively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74489" y="7391995"/>
            <a:ext cx="1328142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 Analogy: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Like a smart camera that adjusts focus based on what's important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5909" y="616268"/>
            <a:ext cx="4944070" cy="43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MambaVision Innovation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5909" y="1222177"/>
            <a:ext cx="5543431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Innovation: </a:t>
            </a:r>
            <a:r>
              <a:rPr lang="en-US" sz="20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 Architecture Design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09" y="1806416"/>
            <a:ext cx="4472821" cy="6924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9026" y="2672001"/>
            <a:ext cx="216408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Early Layers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9026" y="3046333"/>
            <a:ext cx="412658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1350" dirty="0">
                <a:solidFill>
                  <a:schemeClr val="bg1"/>
                </a:solidFill>
                <a:latin typeface="Merriweather" panose="00000500000000000000" pitchFamily="2" charset="0"/>
              </a:rPr>
              <a:t>Efficient feature extraction (CNN)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730" y="1806416"/>
            <a:ext cx="4472821" cy="69246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51847" y="2672001"/>
            <a:ext cx="216408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Late Layers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5251847" y="3046333"/>
            <a:ext cx="412658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Transformer blocks for global understanding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1551" y="1806416"/>
            <a:ext cx="4472821" cy="69246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4668" y="2672001"/>
            <a:ext cx="229754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Hierarchical Structure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9724668" y="3046333"/>
            <a:ext cx="412658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Multi-scale feature representation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05909" y="3864173"/>
            <a:ext cx="2596872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 Strengths:</a:t>
            </a:r>
            <a:endParaRPr lang="en-US" sz="2000" dirty="0"/>
          </a:p>
        </p:txBody>
      </p:sp>
      <p:sp>
        <p:nvSpPr>
          <p:cNvPr id="14" name="Text 9"/>
          <p:cNvSpPr/>
          <p:nvPr/>
        </p:nvSpPr>
        <p:spPr>
          <a:xfrm>
            <a:off x="605909" y="4361855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complexity for processing large feature maps</a:t>
            </a:r>
            <a:endParaRPr lang="en-US" sz="1350" dirty="0"/>
          </a:p>
        </p:txBody>
      </p:sp>
      <p:sp>
        <p:nvSpPr>
          <p:cNvPr id="15" name="Text 10"/>
          <p:cNvSpPr/>
          <p:nvPr/>
        </p:nvSpPr>
        <p:spPr>
          <a:xfrm>
            <a:off x="605909" y="4699278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local and medium-range feature interaction</a:t>
            </a:r>
            <a:endParaRPr lang="en-US" sz="1350" dirty="0"/>
          </a:p>
        </p:txBody>
      </p:sp>
      <p:sp>
        <p:nvSpPr>
          <p:cNvPr id="16" name="Text 11"/>
          <p:cNvSpPr/>
          <p:nvPr/>
        </p:nvSpPr>
        <p:spPr>
          <a:xfrm>
            <a:off x="605909" y="5036701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Memory-efficient sequence modeling</a:t>
            </a:r>
            <a:endParaRPr lang="en-US" sz="1350" dirty="0"/>
          </a:p>
        </p:txBody>
      </p:sp>
      <p:sp>
        <p:nvSpPr>
          <p:cNvPr id="17" name="Text 12"/>
          <p:cNvSpPr/>
          <p:nvPr/>
        </p:nvSpPr>
        <p:spPr>
          <a:xfrm>
            <a:off x="7534037" y="3864173"/>
            <a:ext cx="2955012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Transformer Strengths: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7534037" y="4361855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Global attention for capturing long-range dependencies</a:t>
            </a:r>
            <a:endParaRPr lang="en-US" sz="1350" dirty="0"/>
          </a:p>
        </p:txBody>
      </p:sp>
      <p:sp>
        <p:nvSpPr>
          <p:cNvPr id="19" name="Text 14"/>
          <p:cNvSpPr/>
          <p:nvPr/>
        </p:nvSpPr>
        <p:spPr>
          <a:xfrm>
            <a:off x="7534037" y="4699278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Rich representational capacity</a:t>
            </a:r>
            <a:endParaRPr lang="en-US" sz="1350" dirty="0"/>
          </a:p>
        </p:txBody>
      </p:sp>
      <p:sp>
        <p:nvSpPr>
          <p:cNvPr id="20" name="Text 15"/>
          <p:cNvSpPr/>
          <p:nvPr/>
        </p:nvSpPr>
        <p:spPr>
          <a:xfrm>
            <a:off x="7534037" y="5036701"/>
            <a:ext cx="649807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Proven success in vision tasks</a:t>
            </a:r>
            <a:endParaRPr lang="en-US" sz="1350" dirty="0"/>
          </a:p>
        </p:txBody>
      </p:sp>
      <p:sp>
        <p:nvSpPr>
          <p:cNvPr id="21" name="Shape 16"/>
          <p:cNvSpPr/>
          <p:nvPr/>
        </p:nvSpPr>
        <p:spPr>
          <a:xfrm>
            <a:off x="605909" y="5568791"/>
            <a:ext cx="13418582" cy="2044541"/>
          </a:xfrm>
          <a:prstGeom prst="roundRect">
            <a:avLst>
              <a:gd name="adj" fmla="val 3557"/>
            </a:avLst>
          </a:prstGeom>
          <a:solidFill>
            <a:srgbClr val="02234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026" y="5801558"/>
            <a:ext cx="270510" cy="216337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222653" y="5785128"/>
            <a:ext cx="216408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Synergy Effect:</a:t>
            </a:r>
            <a:endParaRPr lang="en-US" sz="1700" dirty="0"/>
          </a:p>
        </p:txBody>
      </p:sp>
      <p:sp>
        <p:nvSpPr>
          <p:cNvPr id="24" name="Text 18"/>
          <p:cNvSpPr/>
          <p:nvPr/>
        </p:nvSpPr>
        <p:spPr>
          <a:xfrm>
            <a:off x="1222653" y="6228755"/>
            <a:ext cx="12628721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Mamba handles the "heavy lifting" of efficient feature processing</a:t>
            </a:r>
            <a:endParaRPr lang="en-US" sz="1350" dirty="0"/>
          </a:p>
        </p:txBody>
      </p:sp>
      <p:sp>
        <p:nvSpPr>
          <p:cNvPr id="25" name="Text 19"/>
          <p:cNvSpPr/>
          <p:nvPr/>
        </p:nvSpPr>
        <p:spPr>
          <a:xfrm>
            <a:off x="1222653" y="6661428"/>
            <a:ext cx="12628721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Transformers add global reasoning capabilities</a:t>
            </a:r>
            <a:endParaRPr lang="en-US" sz="1350" dirty="0"/>
          </a:p>
        </p:txBody>
      </p:sp>
      <p:sp>
        <p:nvSpPr>
          <p:cNvPr id="26" name="Text 20"/>
          <p:cNvSpPr/>
          <p:nvPr/>
        </p:nvSpPr>
        <p:spPr>
          <a:xfrm>
            <a:off x="1222653" y="7094101"/>
            <a:ext cx="12628721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Together: Best of both worlds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91808" y="52614"/>
            <a:ext cx="3823573" cy="443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Architecture Overview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291808" y="541750"/>
            <a:ext cx="5174456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</a:t>
            </a:r>
            <a:r>
              <a:rPr lang="en-US" sz="2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Architecture Components:</a:t>
            </a:r>
            <a:endParaRPr lang="en-US" sz="2050" dirty="0"/>
          </a:p>
        </p:txBody>
      </p:sp>
      <p:sp>
        <p:nvSpPr>
          <p:cNvPr id="6" name="Shape 3"/>
          <p:cNvSpPr/>
          <p:nvPr/>
        </p:nvSpPr>
        <p:spPr>
          <a:xfrm>
            <a:off x="5691366" y="324537"/>
            <a:ext cx="3861792" cy="91440"/>
          </a:xfrm>
          <a:prstGeom prst="roundRect">
            <a:avLst>
              <a:gd name="adj" fmla="val 81555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369894" y="147260"/>
            <a:ext cx="532567" cy="532567"/>
          </a:xfrm>
          <a:prstGeom prst="roundRect">
            <a:avLst>
              <a:gd name="adj" fmla="val 17169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563206" y="237145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233830" y="744278"/>
            <a:ext cx="2537103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Patch Embedding Layer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233830" y="1047372"/>
            <a:ext cx="3461028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Image (224×224×3) → Patches (16×16) → Tokens (196×embed_dim)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233830" y="1679049"/>
            <a:ext cx="3461028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Uses CNN-based patch embedding for efficiency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10147101" y="538768"/>
            <a:ext cx="3861911" cy="3228737"/>
          </a:xfrm>
          <a:prstGeom prst="roundRect">
            <a:avLst>
              <a:gd name="adj" fmla="val 3398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792117" y="326469"/>
            <a:ext cx="3861911" cy="91440"/>
          </a:xfrm>
          <a:prstGeom prst="roundRect">
            <a:avLst>
              <a:gd name="adj" fmla="val 81555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11456788" y="136686"/>
            <a:ext cx="532567" cy="532567"/>
          </a:xfrm>
          <a:prstGeom prst="roundRect">
            <a:avLst>
              <a:gd name="adj" fmla="val 17169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1616569" y="227474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0324684" y="757806"/>
            <a:ext cx="2445306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 Block Structure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10324684" y="1064210"/>
            <a:ext cx="3461147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 Blocks:</a:t>
            </a: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Linear complexity, efficient local processing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10324684" y="1618857"/>
            <a:ext cx="3461147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Transformer Blocks:</a:t>
            </a: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Global attention, rich representation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0324683" y="2181630"/>
            <a:ext cx="3461147" cy="851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Configurable Ratio:</a:t>
            </a: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Adjustable balance between Mamba and Transformer layers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5811650" y="3170555"/>
            <a:ext cx="7901226" cy="91440"/>
          </a:xfrm>
          <a:prstGeom prst="roundRect">
            <a:avLst>
              <a:gd name="adj" fmla="val 81555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9520143" y="2976671"/>
            <a:ext cx="532567" cy="532567"/>
          </a:xfrm>
          <a:prstGeom prst="roundRect">
            <a:avLst>
              <a:gd name="adj" fmla="val 17169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685615" y="3048985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6205478" y="3476480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Placement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6212415" y="3758687"/>
            <a:ext cx="750046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 blocks early for efficient feature extraction</a:t>
            </a:r>
            <a:endParaRPr lang="en-US" sz="1350" dirty="0"/>
          </a:p>
        </p:txBody>
      </p:sp>
      <p:sp>
        <p:nvSpPr>
          <p:cNvPr id="26" name="Text 23"/>
          <p:cNvSpPr/>
          <p:nvPr/>
        </p:nvSpPr>
        <p:spPr>
          <a:xfrm>
            <a:off x="6212414" y="4059020"/>
            <a:ext cx="750046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Transformer blocks late for global understanding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6212413" y="4415883"/>
            <a:ext cx="750046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Flexible design adaptable to different computational budgets</a:t>
            </a:r>
            <a:endParaRPr lang="en-US" sz="135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C255DB-DDB4-7700-D2C5-AD5B8D235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08" y="2794509"/>
            <a:ext cx="2948670" cy="4901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aser">
            <a:extLst>
              <a:ext uri="{FF2B5EF4-FFF2-40B4-BE49-F238E27FC236}">
                <a16:creationId xmlns:a16="http://schemas.microsoft.com/office/drawing/2014/main" id="{8AE945E8-31FD-FF5F-1495-3FAF55C32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067" y="5119082"/>
            <a:ext cx="10169962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263" y="456724"/>
            <a:ext cx="3321725" cy="415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Results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81263" y="1037868"/>
            <a:ext cx="4202073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ImageNet-1K Classification Results:</a:t>
            </a:r>
            <a:endParaRPr lang="en-US" sz="1950" dirty="0"/>
          </a:p>
        </p:txBody>
      </p:sp>
      <p:sp>
        <p:nvSpPr>
          <p:cNvPr id="4" name="Shape 2"/>
          <p:cNvSpPr/>
          <p:nvPr/>
        </p:nvSpPr>
        <p:spPr>
          <a:xfrm>
            <a:off x="581263" y="1598295"/>
            <a:ext cx="13467874" cy="2415540"/>
          </a:xfrm>
          <a:prstGeom prst="roundRect">
            <a:avLst>
              <a:gd name="adj" fmla="val 288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588883" y="1605915"/>
            <a:ext cx="13452634" cy="4800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54856" y="171307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4121825" y="171307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Parameters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484983" y="171307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Top-1 Accuracy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0848142" y="171307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588883" y="2085975"/>
            <a:ext cx="13452634" cy="4800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54856" y="219313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MambaVision-Tiny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121825" y="219313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3.2M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484983" y="219313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81.5%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10848142" y="219313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588883" y="2566035"/>
            <a:ext cx="13452634" cy="4800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54856" y="267319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MambaVision-Small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4121825" y="267319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22.0M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484983" y="267319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84.3%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10848142" y="267319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588883" y="3046095"/>
            <a:ext cx="13452634" cy="4800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54856" y="315325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ViT-Small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4121825" y="315325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22M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484983" y="315325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79.8%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0848142" y="315325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</a:t>
            </a:r>
            <a:endParaRPr lang="en-US" sz="1300" dirty="0"/>
          </a:p>
        </p:txBody>
      </p:sp>
      <p:sp>
        <p:nvSpPr>
          <p:cNvPr id="25" name="Shape 23"/>
          <p:cNvSpPr/>
          <p:nvPr/>
        </p:nvSpPr>
        <p:spPr>
          <a:xfrm>
            <a:off x="588883" y="3526155"/>
            <a:ext cx="13452634" cy="4800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54856" y="363331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ResNet-50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4121825" y="363331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25M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7484983" y="3633311"/>
            <a:ext cx="302359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76.1%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10848142" y="3633311"/>
            <a:ext cx="302740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581263" y="4262914"/>
            <a:ext cx="386107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Downstream Task Performance:</a:t>
            </a:r>
            <a:endParaRPr lang="en-US" sz="1950" dirty="0"/>
          </a:p>
        </p:txBody>
      </p:sp>
      <p:sp>
        <p:nvSpPr>
          <p:cNvPr id="31" name="Text 29"/>
          <p:cNvSpPr/>
          <p:nvPr/>
        </p:nvSpPr>
        <p:spPr>
          <a:xfrm>
            <a:off x="581263" y="4989314"/>
            <a:ext cx="284928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 Detection (MS COCO):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81263" y="5414843"/>
            <a:ext cx="653141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Competitive mAP with significantly fewer parameters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581263" y="5738693"/>
            <a:ext cx="653141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Faster inference due to linear complexity</a:t>
            </a:r>
            <a:endParaRPr lang="en-US" sz="1300" dirty="0"/>
          </a:p>
        </p:txBody>
      </p:sp>
      <p:sp>
        <p:nvSpPr>
          <p:cNvPr id="34" name="Text 32"/>
          <p:cNvSpPr/>
          <p:nvPr/>
        </p:nvSpPr>
        <p:spPr>
          <a:xfrm>
            <a:off x="7525345" y="4989314"/>
            <a:ext cx="3479721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Semantic Segmentation (ADE20K):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525345" y="5414843"/>
            <a:ext cx="653141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Superior performance on fine-grained segmentation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7525345" y="5738693"/>
            <a:ext cx="653141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processing of high-resolution feature maps</a:t>
            </a:r>
            <a:endParaRPr lang="en-US" sz="1300" dirty="0"/>
          </a:p>
        </p:txBody>
      </p:sp>
      <p:sp>
        <p:nvSpPr>
          <p:cNvPr id="37" name="Text 35"/>
          <p:cNvSpPr/>
          <p:nvPr/>
        </p:nvSpPr>
        <p:spPr>
          <a:xfrm>
            <a:off x="581263" y="6311622"/>
            <a:ext cx="3153489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Performance Insights:</a:t>
            </a:r>
            <a:endParaRPr lang="en-US" sz="1950" dirty="0"/>
          </a:p>
        </p:txBody>
      </p:sp>
      <p:sp>
        <p:nvSpPr>
          <p:cNvPr id="38" name="Text 36"/>
          <p:cNvSpPr/>
          <p:nvPr/>
        </p:nvSpPr>
        <p:spPr>
          <a:xfrm>
            <a:off x="581263" y="6872049"/>
            <a:ext cx="1346787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Font typeface="+mj-lt"/>
              <a:buAutoNum type="arabicPeriod"/>
            </a:pPr>
            <a:r>
              <a:rPr lang="en-US" sz="1300" b="1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Efficiency:</a:t>
            </a: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Better throughput than comparable ViTs</a:t>
            </a:r>
            <a:endParaRPr lang="en-US" sz="1300" dirty="0"/>
          </a:p>
        </p:txBody>
      </p:sp>
      <p:sp>
        <p:nvSpPr>
          <p:cNvPr id="39" name="Text 37"/>
          <p:cNvSpPr/>
          <p:nvPr/>
        </p:nvSpPr>
        <p:spPr>
          <a:xfrm>
            <a:off x="581263" y="7195899"/>
            <a:ext cx="1346787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Font typeface="+mj-lt"/>
              <a:buAutoNum type="arabicPeriod" startAt="2"/>
            </a:pPr>
            <a:r>
              <a:rPr lang="en-US" sz="1300" b="1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Scalability:</a:t>
            </a: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Performance improves with model size</a:t>
            </a:r>
            <a:endParaRPr lang="en-US" sz="1300" dirty="0"/>
          </a:p>
        </p:txBody>
      </p:sp>
      <p:sp>
        <p:nvSpPr>
          <p:cNvPr id="40" name="Text 38"/>
          <p:cNvSpPr/>
          <p:nvPr/>
        </p:nvSpPr>
        <p:spPr>
          <a:xfrm>
            <a:off x="581263" y="7519749"/>
            <a:ext cx="1346787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Font typeface="+mj-lt"/>
              <a:buAutoNum type="arabicPeriod" startAt="3"/>
            </a:pPr>
            <a:r>
              <a:rPr lang="en-US" sz="1300" b="1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Versatility:</a:t>
            </a: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Strong across multiple vision tasks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5660" y="517922"/>
            <a:ext cx="3840837" cy="460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Comparative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5660" y="1199317"/>
            <a:ext cx="4966930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&amp; Complexity Metrics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515660" y="1788557"/>
            <a:ext cx="1359908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Understanding the computational trade-offs between different vision architectures is crucial for making informed design decisions in modern deep learning systems.</a:t>
            </a:r>
            <a:endParaRPr lang="en-US" sz="1150" dirty="0"/>
          </a:p>
        </p:txBody>
      </p:sp>
      <p:sp>
        <p:nvSpPr>
          <p:cNvPr id="5" name="Shape 3"/>
          <p:cNvSpPr/>
          <p:nvPr/>
        </p:nvSpPr>
        <p:spPr>
          <a:xfrm>
            <a:off x="515660" y="2190036"/>
            <a:ext cx="13599081" cy="1725930"/>
          </a:xfrm>
          <a:prstGeom prst="roundRect">
            <a:avLst>
              <a:gd name="adj" fmla="val 358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23280" y="2197656"/>
            <a:ext cx="13583841" cy="4276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70679" y="2293620"/>
            <a:ext cx="309753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Architecture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4070390" y="2293620"/>
            <a:ext cx="241458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Attention Complexity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6787158" y="2293620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Memory Usage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9232225" y="2293620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Long-Range Modeling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11677293" y="2293620"/>
            <a:ext cx="228254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Overall Efficiency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523280" y="2625328"/>
            <a:ext cx="13583841" cy="4276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670679" y="2721293"/>
            <a:ext cx="309753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CNN</a:t>
            </a:r>
            <a:endParaRPr lang="en-US" sz="1150" dirty="0"/>
          </a:p>
        </p:txBody>
      </p:sp>
      <p:sp>
        <p:nvSpPr>
          <p:cNvPr id="14" name="Text 12"/>
          <p:cNvSpPr/>
          <p:nvPr/>
        </p:nvSpPr>
        <p:spPr>
          <a:xfrm>
            <a:off x="4070390" y="2721293"/>
            <a:ext cx="241458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O(1)</a:t>
            </a:r>
            <a:endParaRPr lang="en-US" sz="1150" dirty="0">
              <a:solidFill>
                <a:srgbClr val="609DFF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6787158" y="2721293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</a:t>
            </a:r>
            <a:endParaRPr lang="en-US" sz="1150" dirty="0"/>
          </a:p>
        </p:txBody>
      </p:sp>
      <p:sp>
        <p:nvSpPr>
          <p:cNvPr id="16" name="Text 14"/>
          <p:cNvSpPr/>
          <p:nvPr/>
        </p:nvSpPr>
        <p:spPr>
          <a:xfrm>
            <a:off x="9232225" y="2721293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11677293" y="2721293"/>
            <a:ext cx="228254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150" dirty="0"/>
          </a:p>
        </p:txBody>
      </p:sp>
      <p:sp>
        <p:nvSpPr>
          <p:cNvPr id="18" name="Shape 16"/>
          <p:cNvSpPr/>
          <p:nvPr/>
        </p:nvSpPr>
        <p:spPr>
          <a:xfrm>
            <a:off x="128945" y="3060620"/>
            <a:ext cx="13583841" cy="4276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70679" y="3148965"/>
            <a:ext cx="309753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Vision Transformer</a:t>
            </a:r>
            <a:endParaRPr lang="en-US" sz="1150" dirty="0"/>
          </a:p>
        </p:txBody>
      </p:sp>
      <p:sp>
        <p:nvSpPr>
          <p:cNvPr id="20" name="Text 18"/>
          <p:cNvSpPr/>
          <p:nvPr/>
        </p:nvSpPr>
        <p:spPr>
          <a:xfrm>
            <a:off x="4070390" y="3148965"/>
            <a:ext cx="241458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O(n²)</a:t>
            </a:r>
            <a:endParaRPr lang="en-US" sz="1150" dirty="0">
              <a:solidFill>
                <a:srgbClr val="609DFF"/>
              </a:solidFill>
            </a:endParaRPr>
          </a:p>
        </p:txBody>
      </p:sp>
      <p:sp>
        <p:nvSpPr>
          <p:cNvPr id="21" name="Text 19"/>
          <p:cNvSpPr/>
          <p:nvPr/>
        </p:nvSpPr>
        <p:spPr>
          <a:xfrm>
            <a:off x="6787158" y="3148965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150" dirty="0"/>
          </a:p>
        </p:txBody>
      </p:sp>
      <p:sp>
        <p:nvSpPr>
          <p:cNvPr id="22" name="Text 20"/>
          <p:cNvSpPr/>
          <p:nvPr/>
        </p:nvSpPr>
        <p:spPr>
          <a:xfrm>
            <a:off x="9232225" y="3148965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Excellent</a:t>
            </a:r>
            <a:endParaRPr lang="en-US" sz="1150" dirty="0"/>
          </a:p>
        </p:txBody>
      </p:sp>
      <p:sp>
        <p:nvSpPr>
          <p:cNvPr id="23" name="Text 21"/>
          <p:cNvSpPr/>
          <p:nvPr/>
        </p:nvSpPr>
        <p:spPr>
          <a:xfrm>
            <a:off x="11677293" y="3148965"/>
            <a:ext cx="228254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</a:t>
            </a:r>
            <a:endParaRPr lang="en-US" sz="1150" dirty="0"/>
          </a:p>
        </p:txBody>
      </p:sp>
      <p:sp>
        <p:nvSpPr>
          <p:cNvPr id="24" name="Shape 22"/>
          <p:cNvSpPr/>
          <p:nvPr/>
        </p:nvSpPr>
        <p:spPr>
          <a:xfrm>
            <a:off x="523280" y="3480673"/>
            <a:ext cx="13583841" cy="4276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70679" y="3576638"/>
            <a:ext cx="309753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</a:t>
            </a:r>
            <a:endParaRPr lang="en-US" sz="1150" dirty="0"/>
          </a:p>
        </p:txBody>
      </p:sp>
      <p:sp>
        <p:nvSpPr>
          <p:cNvPr id="26" name="Text 24"/>
          <p:cNvSpPr/>
          <p:nvPr/>
        </p:nvSpPr>
        <p:spPr>
          <a:xfrm>
            <a:off x="4070390" y="3576638"/>
            <a:ext cx="241458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O(n)</a:t>
            </a:r>
            <a:endParaRPr lang="en-US" sz="1150" dirty="0"/>
          </a:p>
        </p:txBody>
      </p:sp>
      <p:sp>
        <p:nvSpPr>
          <p:cNvPr id="27" name="Text 25"/>
          <p:cNvSpPr/>
          <p:nvPr/>
        </p:nvSpPr>
        <p:spPr>
          <a:xfrm>
            <a:off x="6787158" y="3576638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</a:t>
            </a:r>
            <a:endParaRPr lang="en-US" sz="1150" dirty="0"/>
          </a:p>
        </p:txBody>
      </p:sp>
      <p:sp>
        <p:nvSpPr>
          <p:cNvPr id="28" name="Text 26"/>
          <p:cNvSpPr/>
          <p:nvPr/>
        </p:nvSpPr>
        <p:spPr>
          <a:xfrm>
            <a:off x="9232225" y="3576638"/>
            <a:ext cx="214288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Excellent</a:t>
            </a:r>
            <a:endParaRPr lang="en-US" sz="1150" dirty="0"/>
          </a:p>
        </p:txBody>
      </p:sp>
      <p:sp>
        <p:nvSpPr>
          <p:cNvPr id="29" name="Text 27"/>
          <p:cNvSpPr/>
          <p:nvPr/>
        </p:nvSpPr>
        <p:spPr>
          <a:xfrm>
            <a:off x="11677293" y="3576638"/>
            <a:ext cx="228254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1150" dirty="0"/>
          </a:p>
        </p:txBody>
      </p:sp>
      <p:sp>
        <p:nvSpPr>
          <p:cNvPr id="30" name="Text 28"/>
          <p:cNvSpPr/>
          <p:nvPr/>
        </p:nvSpPr>
        <p:spPr>
          <a:xfrm>
            <a:off x="515660" y="4136946"/>
            <a:ext cx="3446978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Architectural Trade-offs</a:t>
            </a:r>
            <a:endParaRPr lang="en-US" sz="2300" dirty="0"/>
          </a:p>
        </p:txBody>
      </p:sp>
      <p:sp>
        <p:nvSpPr>
          <p:cNvPr id="31" name="Shape 29"/>
          <p:cNvSpPr/>
          <p:nvPr/>
        </p:nvSpPr>
        <p:spPr>
          <a:xfrm>
            <a:off x="515660" y="4726186"/>
            <a:ext cx="4434840" cy="2985492"/>
          </a:xfrm>
          <a:prstGeom prst="roundRect">
            <a:avLst>
              <a:gd name="adj" fmla="val 2073"/>
            </a:avLst>
          </a:prstGeom>
          <a:solidFill>
            <a:srgbClr val="609DFF"/>
          </a:solidFill>
          <a:ln w="7620">
            <a:solidFill>
              <a:srgbClr val="4683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0560" y="4881086"/>
            <a:ext cx="2447806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CNNs (ResNet, EfficientNet)</a:t>
            </a:r>
            <a:endParaRPr lang="en-US" sz="1450" dirty="0"/>
          </a:p>
        </p:txBody>
      </p:sp>
      <p:sp>
        <p:nvSpPr>
          <p:cNvPr id="33" name="Text 31"/>
          <p:cNvSpPr/>
          <p:nvPr/>
        </p:nvSpPr>
        <p:spPr>
          <a:xfrm>
            <a:off x="670560" y="519957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Advantages:</a:t>
            </a:r>
            <a:endParaRPr lang="en-US" sz="1150" dirty="0"/>
          </a:p>
        </p:txBody>
      </p:sp>
      <p:sp>
        <p:nvSpPr>
          <p:cNvPr id="34" name="Text 32"/>
          <p:cNvSpPr/>
          <p:nvPr/>
        </p:nvSpPr>
        <p:spPr>
          <a:xfrm>
            <a:off x="670560" y="5523667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Very efficient computation</a:t>
            </a:r>
            <a:endParaRPr lang="en-US" sz="1150" dirty="0"/>
          </a:p>
        </p:txBody>
      </p:sp>
      <p:sp>
        <p:nvSpPr>
          <p:cNvPr id="35" name="Text 33"/>
          <p:cNvSpPr/>
          <p:nvPr/>
        </p:nvSpPr>
        <p:spPr>
          <a:xfrm>
            <a:off x="670560" y="581096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Well-optimized hardware support</a:t>
            </a:r>
            <a:endParaRPr lang="en-US" sz="1150" dirty="0"/>
          </a:p>
        </p:txBody>
      </p:sp>
      <p:sp>
        <p:nvSpPr>
          <p:cNvPr id="36" name="Text 34"/>
          <p:cNvSpPr/>
          <p:nvPr/>
        </p:nvSpPr>
        <p:spPr>
          <a:xfrm>
            <a:off x="670560" y="6098262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Proven reliability in production</a:t>
            </a:r>
            <a:endParaRPr lang="en-US" sz="1150" dirty="0"/>
          </a:p>
        </p:txBody>
      </p:sp>
      <p:sp>
        <p:nvSpPr>
          <p:cNvPr id="37" name="Text 35"/>
          <p:cNvSpPr/>
          <p:nvPr/>
        </p:nvSpPr>
        <p:spPr>
          <a:xfrm>
            <a:off x="670560" y="6422350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Limitations:</a:t>
            </a:r>
            <a:endParaRPr lang="en-US" sz="1150" dirty="0"/>
          </a:p>
        </p:txBody>
      </p:sp>
      <p:sp>
        <p:nvSpPr>
          <p:cNvPr id="38" name="Text 36"/>
          <p:cNvSpPr/>
          <p:nvPr/>
        </p:nvSpPr>
        <p:spPr>
          <a:xfrm>
            <a:off x="670560" y="674643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global context awareness</a:t>
            </a:r>
            <a:endParaRPr lang="en-US" sz="1150" dirty="0"/>
          </a:p>
        </p:txBody>
      </p:sp>
      <p:sp>
        <p:nvSpPr>
          <p:cNvPr id="39" name="Text 37"/>
          <p:cNvSpPr/>
          <p:nvPr/>
        </p:nvSpPr>
        <p:spPr>
          <a:xfrm>
            <a:off x="670560" y="7033736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Receptive field constraints</a:t>
            </a:r>
            <a:endParaRPr lang="en-US" sz="1150" dirty="0"/>
          </a:p>
        </p:txBody>
      </p:sp>
      <p:sp>
        <p:nvSpPr>
          <p:cNvPr id="40" name="Text 38"/>
          <p:cNvSpPr/>
          <p:nvPr/>
        </p:nvSpPr>
        <p:spPr>
          <a:xfrm>
            <a:off x="670560" y="732103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Struggles with long-range dependencies</a:t>
            </a:r>
            <a:endParaRPr lang="en-US" sz="1150" dirty="0"/>
          </a:p>
        </p:txBody>
      </p:sp>
      <p:sp>
        <p:nvSpPr>
          <p:cNvPr id="41" name="Shape 39"/>
          <p:cNvSpPr/>
          <p:nvPr/>
        </p:nvSpPr>
        <p:spPr>
          <a:xfrm>
            <a:off x="5097780" y="4726186"/>
            <a:ext cx="4434840" cy="2985492"/>
          </a:xfrm>
          <a:prstGeom prst="roundRect">
            <a:avLst>
              <a:gd name="adj" fmla="val 2073"/>
            </a:avLst>
          </a:prstGeom>
          <a:solidFill>
            <a:srgbClr val="041938"/>
          </a:solidFill>
          <a:ln w="7620">
            <a:solidFill>
              <a:srgbClr val="1D325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5252680" y="4881086"/>
            <a:ext cx="2276118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Pure Vision Transformers</a:t>
            </a:r>
            <a:endParaRPr lang="en-US" sz="1450" dirty="0"/>
          </a:p>
        </p:txBody>
      </p:sp>
      <p:sp>
        <p:nvSpPr>
          <p:cNvPr id="43" name="Text 41"/>
          <p:cNvSpPr/>
          <p:nvPr/>
        </p:nvSpPr>
        <p:spPr>
          <a:xfrm>
            <a:off x="5252680" y="519957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Advantages:</a:t>
            </a:r>
            <a:endParaRPr lang="en-US" sz="1150" dirty="0"/>
          </a:p>
        </p:txBody>
      </p:sp>
      <p:sp>
        <p:nvSpPr>
          <p:cNvPr id="44" name="Text 42"/>
          <p:cNvSpPr/>
          <p:nvPr/>
        </p:nvSpPr>
        <p:spPr>
          <a:xfrm>
            <a:off x="5252680" y="5523667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Excellent global modeling capabilities</a:t>
            </a:r>
            <a:endParaRPr lang="en-US" sz="1150" dirty="0"/>
          </a:p>
        </p:txBody>
      </p:sp>
      <p:sp>
        <p:nvSpPr>
          <p:cNvPr id="45" name="Text 43"/>
          <p:cNvSpPr/>
          <p:nvPr/>
        </p:nvSpPr>
        <p:spPr>
          <a:xfrm>
            <a:off x="5252680" y="581096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Flexible attention mechanisms</a:t>
            </a:r>
            <a:endParaRPr lang="en-US" sz="1150" dirty="0"/>
          </a:p>
        </p:txBody>
      </p:sp>
      <p:sp>
        <p:nvSpPr>
          <p:cNvPr id="46" name="Text 44"/>
          <p:cNvSpPr/>
          <p:nvPr/>
        </p:nvSpPr>
        <p:spPr>
          <a:xfrm>
            <a:off x="5252680" y="6098262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Superior long-range understanding</a:t>
            </a:r>
            <a:endParaRPr lang="en-US" sz="1150" dirty="0"/>
          </a:p>
        </p:txBody>
      </p:sp>
      <p:sp>
        <p:nvSpPr>
          <p:cNvPr id="47" name="Text 45"/>
          <p:cNvSpPr/>
          <p:nvPr/>
        </p:nvSpPr>
        <p:spPr>
          <a:xfrm>
            <a:off x="5252680" y="6422350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Limitations:</a:t>
            </a:r>
            <a:endParaRPr lang="en-US" sz="1150" dirty="0"/>
          </a:p>
        </p:txBody>
      </p:sp>
      <p:sp>
        <p:nvSpPr>
          <p:cNvPr id="48" name="Text 46"/>
          <p:cNvSpPr/>
          <p:nvPr/>
        </p:nvSpPr>
        <p:spPr>
          <a:xfrm>
            <a:off x="5252680" y="674643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Quadratic computational complexity</a:t>
            </a:r>
            <a:endParaRPr lang="en-US" sz="1150" dirty="0"/>
          </a:p>
        </p:txBody>
      </p:sp>
      <p:sp>
        <p:nvSpPr>
          <p:cNvPr id="49" name="Text 47"/>
          <p:cNvSpPr/>
          <p:nvPr/>
        </p:nvSpPr>
        <p:spPr>
          <a:xfrm>
            <a:off x="5252680" y="7033736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Memory intensive operations</a:t>
            </a:r>
            <a:endParaRPr lang="en-US" sz="1150" dirty="0"/>
          </a:p>
        </p:txBody>
      </p:sp>
      <p:sp>
        <p:nvSpPr>
          <p:cNvPr id="50" name="Text 48"/>
          <p:cNvSpPr/>
          <p:nvPr/>
        </p:nvSpPr>
        <p:spPr>
          <a:xfrm>
            <a:off x="5252680" y="732103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Challenging for resource-constrained environments</a:t>
            </a:r>
            <a:endParaRPr lang="en-US" sz="1150" dirty="0"/>
          </a:p>
        </p:txBody>
      </p:sp>
      <p:sp>
        <p:nvSpPr>
          <p:cNvPr id="51" name="Shape 49"/>
          <p:cNvSpPr/>
          <p:nvPr/>
        </p:nvSpPr>
        <p:spPr>
          <a:xfrm>
            <a:off x="9679900" y="4726186"/>
            <a:ext cx="4434840" cy="2985492"/>
          </a:xfrm>
          <a:prstGeom prst="roundRect">
            <a:avLst>
              <a:gd name="adj" fmla="val 2073"/>
            </a:avLst>
          </a:prstGeom>
          <a:solidFill>
            <a:srgbClr val="013180"/>
          </a:solidFill>
          <a:ln w="7620">
            <a:solidFill>
              <a:srgbClr val="1A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9834801" y="4881086"/>
            <a:ext cx="2011918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 (Hybrid)</a:t>
            </a:r>
            <a:endParaRPr lang="en-US" sz="1450" dirty="0"/>
          </a:p>
        </p:txBody>
      </p:sp>
      <p:sp>
        <p:nvSpPr>
          <p:cNvPr id="53" name="Text 51"/>
          <p:cNvSpPr/>
          <p:nvPr/>
        </p:nvSpPr>
        <p:spPr>
          <a:xfrm>
            <a:off x="9834801" y="519957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Advantages:</a:t>
            </a:r>
            <a:endParaRPr lang="en-US" sz="1150" dirty="0"/>
          </a:p>
        </p:txBody>
      </p:sp>
      <p:sp>
        <p:nvSpPr>
          <p:cNvPr id="54" name="Text 52"/>
          <p:cNvSpPr/>
          <p:nvPr/>
        </p:nvSpPr>
        <p:spPr>
          <a:xfrm>
            <a:off x="9834801" y="5523667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complexity with global modeling</a:t>
            </a:r>
            <a:endParaRPr lang="en-US" sz="1150" dirty="0"/>
          </a:p>
        </p:txBody>
      </p:sp>
      <p:sp>
        <p:nvSpPr>
          <p:cNvPr id="55" name="Text 53"/>
          <p:cNvSpPr/>
          <p:nvPr/>
        </p:nvSpPr>
        <p:spPr>
          <a:xfrm>
            <a:off x="9834801" y="581096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Best of both architectural paradigms</a:t>
            </a:r>
            <a:endParaRPr lang="en-US" sz="1150" dirty="0"/>
          </a:p>
        </p:txBody>
      </p:sp>
      <p:sp>
        <p:nvSpPr>
          <p:cNvPr id="56" name="Text 54"/>
          <p:cNvSpPr/>
          <p:nvPr/>
        </p:nvSpPr>
        <p:spPr>
          <a:xfrm>
            <a:off x="9834801" y="6098262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memory utilization</a:t>
            </a:r>
            <a:endParaRPr lang="en-US" sz="1150" dirty="0"/>
          </a:p>
        </p:txBody>
      </p:sp>
      <p:sp>
        <p:nvSpPr>
          <p:cNvPr id="57" name="Text 55"/>
          <p:cNvSpPr/>
          <p:nvPr/>
        </p:nvSpPr>
        <p:spPr>
          <a:xfrm>
            <a:off x="9834801" y="6422350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Considerations:</a:t>
            </a:r>
            <a:endParaRPr lang="en-US" sz="1150" dirty="0"/>
          </a:p>
        </p:txBody>
      </p:sp>
      <p:sp>
        <p:nvSpPr>
          <p:cNvPr id="58" name="Text 56"/>
          <p:cNvSpPr/>
          <p:nvPr/>
        </p:nvSpPr>
        <p:spPr>
          <a:xfrm>
            <a:off x="9834801" y="6746438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Newer paradigm requiring optimization</a:t>
            </a:r>
            <a:endParaRPr lang="en-US" sz="1150" dirty="0"/>
          </a:p>
        </p:txBody>
      </p:sp>
      <p:sp>
        <p:nvSpPr>
          <p:cNvPr id="59" name="Text 57"/>
          <p:cNvSpPr/>
          <p:nvPr/>
        </p:nvSpPr>
        <p:spPr>
          <a:xfrm>
            <a:off x="9834801" y="7033736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Learning curve for implementation</a:t>
            </a:r>
            <a:endParaRPr lang="en-US" sz="1150" dirty="0"/>
          </a:p>
        </p:txBody>
      </p:sp>
      <p:sp>
        <p:nvSpPr>
          <p:cNvPr id="60" name="Text 58"/>
          <p:cNvSpPr/>
          <p:nvPr/>
        </p:nvSpPr>
        <p:spPr>
          <a:xfrm>
            <a:off x="9834801" y="7321034"/>
            <a:ext cx="41250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Evolving best practices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4343" y="776645"/>
            <a:ext cx="7157680" cy="405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Comparisons with Other Hybrid Architectures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54343" y="1441847"/>
            <a:ext cx="13721715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evolution of vision architectures has been marked by innovative hybrid approaches, each combining the best of different paradigms to achieve superior performance and efficiency.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454343" y="1795463"/>
            <a:ext cx="4487347" cy="2414945"/>
          </a:xfrm>
          <a:prstGeom prst="roundRect">
            <a:avLst>
              <a:gd name="adj" fmla="val 2258"/>
            </a:avLst>
          </a:prstGeom>
          <a:solidFill>
            <a:srgbClr val="09151A">
              <a:alpha val="95000"/>
            </a:srgbClr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69583" y="1810703"/>
            <a:ext cx="4456867" cy="389334"/>
          </a:xfrm>
          <a:prstGeom prst="roundRect">
            <a:avLst>
              <a:gd name="adj" fmla="val 9307"/>
            </a:avLst>
          </a:prstGeom>
          <a:solidFill>
            <a:srgbClr val="0031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682" y="1879878"/>
            <a:ext cx="194667" cy="24336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9361" y="2329815"/>
            <a:ext cx="1947148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ConVNeXt (2022)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599361" y="2650927"/>
            <a:ext cx="4197310" cy="415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CNN backbone redesigned with Transformer-inspired components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599361" y="3144083"/>
            <a:ext cx="4197310" cy="415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Simplified and efficient (depthwise conv, inverted bottlenecks, GELU, LayerNorm)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99361" y="3604736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Competitive performance with ViT/Swin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599361" y="3857744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Still convolution-centric, limited flexibility for global context</a:t>
            </a:r>
            <a:endParaRPr lang="en-US" sz="1000" dirty="0"/>
          </a:p>
        </p:txBody>
      </p:sp>
      <p:sp>
        <p:nvSpPr>
          <p:cNvPr id="12" name="Shape 9"/>
          <p:cNvSpPr/>
          <p:nvPr/>
        </p:nvSpPr>
        <p:spPr>
          <a:xfrm>
            <a:off x="5071467" y="1795463"/>
            <a:ext cx="4487347" cy="2414945"/>
          </a:xfrm>
          <a:prstGeom prst="roundRect">
            <a:avLst>
              <a:gd name="adj" fmla="val 2258"/>
            </a:avLst>
          </a:prstGeom>
          <a:solidFill>
            <a:srgbClr val="09151A">
              <a:alpha val="95000"/>
            </a:srgbClr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086707" y="1810703"/>
            <a:ext cx="4456867" cy="389334"/>
          </a:xfrm>
          <a:prstGeom prst="roundRect">
            <a:avLst>
              <a:gd name="adj" fmla="val 9307"/>
            </a:avLst>
          </a:prstGeom>
          <a:solidFill>
            <a:srgbClr val="0031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807" y="1879878"/>
            <a:ext cx="194667" cy="243364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5216485" y="2329815"/>
            <a:ext cx="2328505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Swin Transformer (2021)</a:t>
            </a:r>
            <a:endParaRPr lang="en-US" sz="1500" dirty="0"/>
          </a:p>
        </p:txBody>
      </p:sp>
      <p:sp>
        <p:nvSpPr>
          <p:cNvPr id="16" name="Text 12"/>
          <p:cNvSpPr/>
          <p:nvPr/>
        </p:nvSpPr>
        <p:spPr>
          <a:xfrm>
            <a:off x="5216485" y="2650927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Hierarchical Transformer using shifted windows</a:t>
            </a:r>
            <a:endParaRPr lang="en-US" sz="1000" dirty="0"/>
          </a:p>
        </p:txBody>
      </p:sp>
      <p:sp>
        <p:nvSpPr>
          <p:cNvPr id="17" name="Text 13"/>
          <p:cNvSpPr/>
          <p:nvPr/>
        </p:nvSpPr>
        <p:spPr>
          <a:xfrm>
            <a:off x="5216485" y="2936438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Balances local and global feature modeling</a:t>
            </a:r>
            <a:endParaRPr lang="en-US" sz="1000" dirty="0"/>
          </a:p>
        </p:txBody>
      </p:sp>
      <p:sp>
        <p:nvSpPr>
          <p:cNvPr id="18" name="Text 14"/>
          <p:cNvSpPr/>
          <p:nvPr/>
        </p:nvSpPr>
        <p:spPr>
          <a:xfrm>
            <a:off x="5216485" y="3189446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Scales well for large-scale vision tasks</a:t>
            </a:r>
            <a:endParaRPr lang="en-US" sz="1000" dirty="0"/>
          </a:p>
        </p:txBody>
      </p:sp>
      <p:sp>
        <p:nvSpPr>
          <p:cNvPr id="19" name="Text 15"/>
          <p:cNvSpPr/>
          <p:nvPr/>
        </p:nvSpPr>
        <p:spPr>
          <a:xfrm>
            <a:off x="5216485" y="3442454"/>
            <a:ext cx="4197310" cy="415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❌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Attention still quadratic within windows, less efficient than linear models</a:t>
            </a:r>
            <a:endParaRPr lang="en-US" sz="1000" dirty="0"/>
          </a:p>
        </p:txBody>
      </p:sp>
      <p:sp>
        <p:nvSpPr>
          <p:cNvPr id="20" name="Shape 16"/>
          <p:cNvSpPr/>
          <p:nvPr/>
        </p:nvSpPr>
        <p:spPr>
          <a:xfrm>
            <a:off x="9688592" y="1795463"/>
            <a:ext cx="4487347" cy="2414945"/>
          </a:xfrm>
          <a:prstGeom prst="roundRect">
            <a:avLst>
              <a:gd name="adj" fmla="val 2258"/>
            </a:avLst>
          </a:prstGeom>
          <a:solidFill>
            <a:srgbClr val="09151A">
              <a:alpha val="95000"/>
            </a:srgbClr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7"/>
          <p:cNvSpPr/>
          <p:nvPr/>
        </p:nvSpPr>
        <p:spPr>
          <a:xfrm>
            <a:off x="9703832" y="1810703"/>
            <a:ext cx="4456867" cy="389334"/>
          </a:xfrm>
          <a:prstGeom prst="roundRect">
            <a:avLst>
              <a:gd name="adj" fmla="val 9307"/>
            </a:avLst>
          </a:prstGeom>
          <a:solidFill>
            <a:srgbClr val="0031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34932" y="1879878"/>
            <a:ext cx="194667" cy="243364"/>
          </a:xfrm>
          <a:prstGeom prst="rect">
            <a:avLst/>
          </a:prstGeom>
        </p:spPr>
      </p:pic>
      <p:sp>
        <p:nvSpPr>
          <p:cNvPr id="23" name="Text 18"/>
          <p:cNvSpPr/>
          <p:nvPr/>
        </p:nvSpPr>
        <p:spPr>
          <a:xfrm>
            <a:off x="9833610" y="2329815"/>
            <a:ext cx="1947148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 (2025)</a:t>
            </a:r>
            <a:endParaRPr lang="en-US" sz="1500" dirty="0"/>
          </a:p>
        </p:txBody>
      </p:sp>
      <p:sp>
        <p:nvSpPr>
          <p:cNvPr id="24" name="Text 19"/>
          <p:cNvSpPr/>
          <p:nvPr/>
        </p:nvSpPr>
        <p:spPr>
          <a:xfrm>
            <a:off x="9833610" y="2650927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 of State Space Models (Mamba) + Transformers</a:t>
            </a:r>
            <a:endParaRPr lang="en-US" sz="1000" dirty="0"/>
          </a:p>
        </p:txBody>
      </p:sp>
      <p:sp>
        <p:nvSpPr>
          <p:cNvPr id="25" name="Text 20"/>
          <p:cNvSpPr/>
          <p:nvPr/>
        </p:nvSpPr>
        <p:spPr>
          <a:xfrm>
            <a:off x="9833610" y="2936438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Linear complexity with strong global reasoning</a:t>
            </a:r>
            <a:endParaRPr lang="en-US" sz="1000" dirty="0"/>
          </a:p>
        </p:txBody>
      </p:sp>
      <p:sp>
        <p:nvSpPr>
          <p:cNvPr id="26" name="Text 21"/>
          <p:cNvSpPr/>
          <p:nvPr/>
        </p:nvSpPr>
        <p:spPr>
          <a:xfrm>
            <a:off x="9833610" y="3189446"/>
            <a:ext cx="4197310" cy="415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Combines CNN-like efficiency with Transformer-level representation</a:t>
            </a:r>
            <a:endParaRPr lang="en-US" sz="1000" dirty="0"/>
          </a:p>
        </p:txBody>
      </p:sp>
      <p:sp>
        <p:nvSpPr>
          <p:cNvPr id="27" name="Text 22"/>
          <p:cNvSpPr/>
          <p:nvPr/>
        </p:nvSpPr>
        <p:spPr>
          <a:xfrm>
            <a:off x="9833610" y="3650099"/>
            <a:ext cx="4197310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⚠️</a:t>
            </a: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New paradigm, ecosystem and tooling still maturing</a:t>
            </a:r>
            <a:endParaRPr lang="en-US" sz="1000" dirty="0"/>
          </a:p>
        </p:txBody>
      </p:sp>
      <p:sp>
        <p:nvSpPr>
          <p:cNvPr id="28" name="Shape 23"/>
          <p:cNvSpPr/>
          <p:nvPr/>
        </p:nvSpPr>
        <p:spPr>
          <a:xfrm>
            <a:off x="454343" y="4356378"/>
            <a:ext cx="13721715" cy="1683544"/>
          </a:xfrm>
          <a:prstGeom prst="roundRect">
            <a:avLst>
              <a:gd name="adj" fmla="val 323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121" y="4531043"/>
            <a:ext cx="243364" cy="194667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957263" y="4518541"/>
            <a:ext cx="3491984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Insight: The Hybridization Trend</a:t>
            </a:r>
            <a:endParaRPr lang="en-US" sz="1500" dirty="0"/>
          </a:p>
        </p:txBody>
      </p:sp>
      <p:sp>
        <p:nvSpPr>
          <p:cNvPr id="31" name="Text 25"/>
          <p:cNvSpPr/>
          <p:nvPr/>
        </p:nvSpPr>
        <p:spPr>
          <a:xfrm>
            <a:off x="957263" y="4891564"/>
            <a:ext cx="13089017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 continues the </a:t>
            </a: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hybridization trend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in vision backbones:</a:t>
            </a:r>
            <a:endParaRPr lang="en-US" sz="1000" dirty="0"/>
          </a:p>
        </p:txBody>
      </p:sp>
      <p:sp>
        <p:nvSpPr>
          <p:cNvPr id="32" name="Text 26"/>
          <p:cNvSpPr/>
          <p:nvPr/>
        </p:nvSpPr>
        <p:spPr>
          <a:xfrm>
            <a:off x="957263" y="5216009"/>
            <a:ext cx="13089017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ConVNeXt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= CNNs adapted with Transformer ideas</a:t>
            </a:r>
            <a:endParaRPr lang="en-US" sz="1000" dirty="0"/>
          </a:p>
        </p:txBody>
      </p:sp>
      <p:sp>
        <p:nvSpPr>
          <p:cNvPr id="33" name="Text 27"/>
          <p:cNvSpPr/>
          <p:nvPr/>
        </p:nvSpPr>
        <p:spPr>
          <a:xfrm>
            <a:off x="957263" y="5469017"/>
            <a:ext cx="13089017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Swin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= Transformers adapted with CNN hierarchy</a:t>
            </a:r>
            <a:endParaRPr lang="en-US" sz="1000" dirty="0"/>
          </a:p>
        </p:txBody>
      </p:sp>
      <p:sp>
        <p:nvSpPr>
          <p:cNvPr id="34" name="Text 28"/>
          <p:cNvSpPr/>
          <p:nvPr/>
        </p:nvSpPr>
        <p:spPr>
          <a:xfrm>
            <a:off x="957263" y="5722025"/>
            <a:ext cx="13089017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MambaVision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= State Space Models + Transformers → </a:t>
            </a:r>
            <a:r>
              <a:rPr lang="en-US" sz="1000" dirty="0">
                <a:solidFill>
                  <a:srgbClr val="041938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linear scaling + global modeling</a:t>
            </a:r>
            <a:endParaRPr lang="en-US" sz="1000" dirty="0"/>
          </a:p>
        </p:txBody>
      </p:sp>
      <p:pic>
        <p:nvPicPr>
          <p:cNvPr id="3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343" y="6185892"/>
            <a:ext cx="4573905" cy="519232"/>
          </a:xfrm>
          <a:prstGeom prst="rect">
            <a:avLst/>
          </a:prstGeom>
        </p:spPr>
      </p:pic>
      <p:sp>
        <p:nvSpPr>
          <p:cNvPr id="36" name="Text 29"/>
          <p:cNvSpPr/>
          <p:nvPr/>
        </p:nvSpPr>
        <p:spPr>
          <a:xfrm>
            <a:off x="584121" y="6834902"/>
            <a:ext cx="1622703" cy="202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CNN Foundation</a:t>
            </a:r>
            <a:endParaRPr lang="en-US" sz="1250" dirty="0"/>
          </a:p>
        </p:txBody>
      </p:sp>
      <p:sp>
        <p:nvSpPr>
          <p:cNvPr id="37" name="Text 30"/>
          <p:cNvSpPr/>
          <p:nvPr/>
        </p:nvSpPr>
        <p:spPr>
          <a:xfrm>
            <a:off x="584121" y="7115532"/>
            <a:ext cx="4314349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Traditional convolutional approaches with local feature extraction</a:t>
            </a:r>
            <a:endParaRPr lang="en-US" sz="1000" dirty="0"/>
          </a:p>
        </p:txBody>
      </p:sp>
      <p:pic>
        <p:nvPicPr>
          <p:cNvPr id="3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8248" y="6185892"/>
            <a:ext cx="4573905" cy="519232"/>
          </a:xfrm>
          <a:prstGeom prst="rect">
            <a:avLst/>
          </a:prstGeom>
        </p:spPr>
      </p:pic>
      <p:sp>
        <p:nvSpPr>
          <p:cNvPr id="39" name="Text 31"/>
          <p:cNvSpPr/>
          <p:nvPr/>
        </p:nvSpPr>
        <p:spPr>
          <a:xfrm>
            <a:off x="5158026" y="6834902"/>
            <a:ext cx="1900714" cy="202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Transformer Innovation</a:t>
            </a:r>
            <a:endParaRPr lang="en-US" sz="1250" dirty="0"/>
          </a:p>
        </p:txBody>
      </p:sp>
      <p:sp>
        <p:nvSpPr>
          <p:cNvPr id="40" name="Text 32"/>
          <p:cNvSpPr/>
          <p:nvPr/>
        </p:nvSpPr>
        <p:spPr>
          <a:xfrm>
            <a:off x="5158026" y="7115532"/>
            <a:ext cx="4314349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Global attention mechanisms revolutionizing vision tasks</a:t>
            </a:r>
            <a:endParaRPr lang="en-US" sz="1000" dirty="0"/>
          </a:p>
        </p:txBody>
      </p:sp>
      <p:pic>
        <p:nvPicPr>
          <p:cNvPr id="4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2153" y="6185892"/>
            <a:ext cx="4573905" cy="519232"/>
          </a:xfrm>
          <a:prstGeom prst="rect">
            <a:avLst/>
          </a:prstGeom>
        </p:spPr>
      </p:pic>
      <p:sp>
        <p:nvSpPr>
          <p:cNvPr id="42" name="Text 33"/>
          <p:cNvSpPr/>
          <p:nvPr/>
        </p:nvSpPr>
        <p:spPr>
          <a:xfrm>
            <a:off x="9731931" y="6834902"/>
            <a:ext cx="1622703" cy="202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Hybrid Excellence</a:t>
            </a:r>
            <a:endParaRPr lang="en-US" sz="1250" dirty="0"/>
          </a:p>
        </p:txBody>
      </p:sp>
      <p:sp>
        <p:nvSpPr>
          <p:cNvPr id="43" name="Text 34"/>
          <p:cNvSpPr/>
          <p:nvPr/>
        </p:nvSpPr>
        <p:spPr>
          <a:xfrm>
            <a:off x="9731931" y="7115532"/>
            <a:ext cx="4314349" cy="2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State-of-the-art models combining the best of both worlds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804" y="566380"/>
            <a:ext cx="4989433" cy="514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Limitations &amp; Challenges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20804" y="1287185"/>
            <a:ext cx="3089434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Current Limitations: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720804" y="1982153"/>
            <a:ext cx="4258985" cy="2664023"/>
          </a:xfrm>
          <a:prstGeom prst="roundRect">
            <a:avLst>
              <a:gd name="adj" fmla="val 324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34283" y="2195632"/>
            <a:ext cx="3169801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 Maturity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934283" y="2640806"/>
            <a:ext cx="3832027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Newer paradigm, fewer optimizations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34283" y="3371969"/>
            <a:ext cx="38320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ecosystem and tooling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34283" y="3773567"/>
            <a:ext cx="38320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Ongoing research and development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85648" y="1982153"/>
            <a:ext cx="4258985" cy="2664023"/>
          </a:xfrm>
          <a:prstGeom prst="roundRect">
            <a:avLst>
              <a:gd name="adj" fmla="val 324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399127" y="2195632"/>
            <a:ext cx="292310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 Optimization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399127" y="2640806"/>
            <a:ext cx="3832027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Not yet fully optimized for all hardware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99127" y="3371969"/>
            <a:ext cx="3832027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Requires careful memory management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399127" y="4103132"/>
            <a:ext cx="383202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Still evolving best practices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9650492" y="1982153"/>
            <a:ext cx="4259104" cy="2664023"/>
          </a:xfrm>
          <a:prstGeom prst="roundRect">
            <a:avLst>
              <a:gd name="adj" fmla="val 324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863971" y="2195632"/>
            <a:ext cx="3810357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Understanding and Debugging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9863971" y="2640806"/>
            <a:ext cx="383214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Complex hybrid dynamics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863971" y="3042404"/>
            <a:ext cx="383214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Requires expertise in both paradigms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863971" y="3773567"/>
            <a:ext cx="383214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interpretability tools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20804" y="4955024"/>
            <a:ext cx="3089434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Directions: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720804" y="5649992"/>
            <a:ext cx="1318879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Advanced selective scan implementations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20804" y="6211253"/>
            <a:ext cx="1318879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Hardware-specific optimizations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0804" y="6772513"/>
            <a:ext cx="1318879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Extended architectural variants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20804" y="7333774"/>
            <a:ext cx="1318879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- Better interpretability tools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1299</Words>
  <Application>Microsoft Office PowerPoint</Application>
  <PresentationFormat>Custom</PresentationFormat>
  <Paragraphs>295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Merriweather</vt:lpstr>
      <vt:lpstr>Arial</vt:lpstr>
      <vt:lpstr>Consolas</vt:lpstr>
      <vt:lpstr>Merriweather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Alexandru Tulbure</cp:lastModifiedBy>
  <cp:revision>4</cp:revision>
  <dcterms:created xsi:type="dcterms:W3CDTF">2025-08-25T15:24:46Z</dcterms:created>
  <dcterms:modified xsi:type="dcterms:W3CDTF">2025-08-27T09:50:39Z</dcterms:modified>
</cp:coreProperties>
</file>